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Slab"/>
      <p:regular r:id="rId24"/>
      <p:bold r:id="rId25"/>
    </p:embeddedFon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3060C52-39F0-48A1-991F-2124755385E0}">
  <a:tblStyle styleId="{D3060C52-39F0-48A1-991F-2124755385E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Slab-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font" Target="fonts/RobotoSlab-bold.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ec47d647cf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ec47d647cf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ec47d647cf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ec47d647cf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ec47d647c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ec47d647c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ec481bd3be_0_1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ec481bd3be_0_1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ec47d647cf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ec47d647cf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ec47d647cf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ec47d647cf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ec47d647cf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ec47d647cf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ec481bd3be_0_1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ec481bd3be_0_1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ec481bd3be_0_1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ec481bd3be_0_1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ec47d647cf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ec47d647cf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ec47d647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ec47d647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ec47d647c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ec47d647c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ec47d647cf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ec47d647cf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ec481bd3be_0_1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ec481bd3be_0_1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ec47d647cf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ec47d647cf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ec47d647c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ec47d647c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4.png"/><Relationship Id="rId5"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e-chords.com/ray-charles" TargetMode="Externa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3.png"/><Relationship Id="rId4" Type="http://schemas.openxmlformats.org/officeDocument/2006/relationships/image" Target="../media/image12.png"/><Relationship Id="rId5"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 name="Shape 62"/>
        <p:cNvGrpSpPr/>
        <p:nvPr/>
      </p:nvGrpSpPr>
      <p:grpSpPr>
        <a:xfrm>
          <a:off x="0" y="0"/>
          <a:ext cx="0" cy="0"/>
          <a:chOff x="0" y="0"/>
          <a:chExt cx="0" cy="0"/>
        </a:xfrm>
      </p:grpSpPr>
      <p:sp>
        <p:nvSpPr>
          <p:cNvPr id="63" name="Google Shape;63;p13"/>
          <p:cNvSpPr txBox="1"/>
          <p:nvPr>
            <p:ph type="ctrTitle"/>
          </p:nvPr>
        </p:nvSpPr>
        <p:spPr>
          <a:xfrm>
            <a:off x="229725" y="642150"/>
            <a:ext cx="8914200" cy="1929600"/>
          </a:xfrm>
          <a:prstGeom prst="rect">
            <a:avLst/>
          </a:prstGeom>
        </p:spPr>
        <p:txBody>
          <a:bodyPr anchorCtr="0" anchor="b" bIns="91425" lIns="91425" spcFirstLastPara="1" rIns="91425" wrap="square" tIns="91425">
            <a:normAutofit fontScale="90000"/>
          </a:bodyPr>
          <a:lstStyle/>
          <a:p>
            <a:pPr indent="0" lvl="0" marL="0" rtl="0" algn="ctr">
              <a:lnSpc>
                <a:spcPct val="115000"/>
              </a:lnSpc>
              <a:spcBef>
                <a:spcPts val="0"/>
              </a:spcBef>
              <a:spcAft>
                <a:spcPts val="0"/>
              </a:spcAft>
              <a:buNone/>
            </a:pPr>
            <a:r>
              <a:rPr b="1" lang="en" sz="4000"/>
              <a:t>Chord Progression Network Analysis of </a:t>
            </a:r>
            <a:endParaRPr b="1" sz="4000"/>
          </a:p>
          <a:p>
            <a:pPr indent="0" lvl="0" marL="0" rtl="0" algn="ctr">
              <a:lnSpc>
                <a:spcPct val="115000"/>
              </a:lnSpc>
              <a:spcBef>
                <a:spcPts val="0"/>
              </a:spcBef>
              <a:spcAft>
                <a:spcPts val="0"/>
              </a:spcAft>
              <a:buNone/>
            </a:pPr>
            <a:r>
              <a:rPr b="1" lang="en" sz="4000"/>
              <a:t>Ray Charles Songs</a:t>
            </a:r>
            <a:endParaRPr/>
          </a:p>
        </p:txBody>
      </p:sp>
      <p:sp>
        <p:nvSpPr>
          <p:cNvPr id="64" name="Google Shape;64;p13"/>
          <p:cNvSpPr txBox="1"/>
          <p:nvPr>
            <p:ph idx="1" type="subTitle"/>
          </p:nvPr>
        </p:nvSpPr>
        <p:spPr>
          <a:xfrm>
            <a:off x="671250" y="3341100"/>
            <a:ext cx="7801500" cy="1535700"/>
          </a:xfrm>
          <a:prstGeom prst="rect">
            <a:avLst/>
          </a:prstGeom>
        </p:spPr>
        <p:txBody>
          <a:bodyPr anchorCtr="0" anchor="t" bIns="91425" lIns="91425" spcFirstLastPara="1" rIns="91425" wrap="square" tIns="91425">
            <a:normAutofit fontScale="25000" lnSpcReduction="20000"/>
          </a:bodyPr>
          <a:lstStyle/>
          <a:p>
            <a:pPr indent="0" lvl="0" marL="0" rtl="0" algn="ctr">
              <a:lnSpc>
                <a:spcPct val="115000"/>
              </a:lnSpc>
              <a:spcBef>
                <a:spcPts val="0"/>
              </a:spcBef>
              <a:spcAft>
                <a:spcPts val="0"/>
              </a:spcAft>
              <a:buNone/>
            </a:pPr>
            <a:r>
              <a:rPr b="1" lang="en" sz="8000">
                <a:solidFill>
                  <a:schemeClr val="dk1"/>
                </a:solidFill>
              </a:rPr>
              <a:t>Team 09: Gehan Velivitiya &amp; Juanita Ramirez</a:t>
            </a:r>
            <a:endParaRPr b="1" sz="8000">
              <a:solidFill>
                <a:schemeClr val="dk1"/>
              </a:solidFill>
            </a:endParaRPr>
          </a:p>
          <a:p>
            <a:pPr indent="0" lvl="0" marL="0" rtl="0" algn="ctr">
              <a:lnSpc>
                <a:spcPct val="115000"/>
              </a:lnSpc>
              <a:spcBef>
                <a:spcPts val="0"/>
              </a:spcBef>
              <a:spcAft>
                <a:spcPts val="0"/>
              </a:spcAft>
              <a:buNone/>
            </a:pPr>
            <a:r>
              <a:rPr b="1" lang="en" sz="8000">
                <a:solidFill>
                  <a:schemeClr val="dk1"/>
                </a:solidFill>
              </a:rPr>
              <a:t>CNT5805: Final Project Presentation</a:t>
            </a:r>
            <a:endParaRPr b="1" sz="8000">
              <a:solidFill>
                <a:schemeClr val="dk1"/>
              </a:solidFill>
            </a:endParaRPr>
          </a:p>
          <a:p>
            <a:pPr indent="0" lvl="0" marL="0" rtl="0" algn="ctr">
              <a:lnSpc>
                <a:spcPct val="115000"/>
              </a:lnSpc>
              <a:spcBef>
                <a:spcPts val="0"/>
              </a:spcBef>
              <a:spcAft>
                <a:spcPts val="0"/>
              </a:spcAft>
              <a:buNone/>
            </a:pPr>
            <a:r>
              <a:rPr b="1" lang="en" sz="8000">
                <a:solidFill>
                  <a:schemeClr val="dk1"/>
                </a:solidFill>
              </a:rPr>
              <a:t>11/29/2023</a:t>
            </a:r>
            <a:endParaRPr b="1" sz="8000">
              <a:solidFill>
                <a:schemeClr val="dk1"/>
              </a:solidFill>
            </a:endParaRPr>
          </a:p>
          <a:p>
            <a:pPr indent="0" lvl="0" marL="0" rtl="0" algn="ctr">
              <a:lnSpc>
                <a:spcPct val="115000"/>
              </a:lnSpc>
              <a:spcBef>
                <a:spcPts val="0"/>
              </a:spcBef>
              <a:spcAft>
                <a:spcPts val="0"/>
              </a:spcAft>
              <a:buNone/>
            </a:pPr>
            <a:r>
              <a:t/>
            </a:r>
            <a:endParaRPr b="1" sz="80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331875"/>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Robustness</a:t>
            </a:r>
            <a:endParaRPr b="1"/>
          </a:p>
        </p:txBody>
      </p:sp>
      <p:sp>
        <p:nvSpPr>
          <p:cNvPr id="129" name="Google Shape;129;p22"/>
          <p:cNvSpPr txBox="1"/>
          <p:nvPr>
            <p:ph idx="1" type="body"/>
          </p:nvPr>
        </p:nvSpPr>
        <p:spPr>
          <a:xfrm>
            <a:off x="311700" y="824825"/>
            <a:ext cx="8520600" cy="9306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SzPts val="1018"/>
              <a:buNone/>
            </a:pPr>
            <a:r>
              <a:rPr lang="en"/>
              <a:t>In order to analyze failures in music the Robustness of the network was analyzed considering the network directed and undirected, the </a:t>
            </a:r>
            <a:r>
              <a:rPr lang="en"/>
              <a:t>thresholds</a:t>
            </a:r>
            <a:r>
              <a:rPr lang="en"/>
              <a:t> were 0.97 and 0.96 respectively for node failures. The directed network is less robust because when rare chords are attacked the flow of the progression is damaged.</a:t>
            </a:r>
            <a:endParaRPr/>
          </a:p>
        </p:txBody>
      </p:sp>
      <p:pic>
        <p:nvPicPr>
          <p:cNvPr id="130" name="Google Shape;130;p22"/>
          <p:cNvPicPr preferRelativeResize="0"/>
          <p:nvPr/>
        </p:nvPicPr>
        <p:blipFill>
          <a:blip r:embed="rId3">
            <a:alphaModFix/>
          </a:blip>
          <a:stretch>
            <a:fillRect/>
          </a:stretch>
        </p:blipFill>
        <p:spPr>
          <a:xfrm>
            <a:off x="4652975" y="2044825"/>
            <a:ext cx="3600230" cy="2890325"/>
          </a:xfrm>
          <a:prstGeom prst="rect">
            <a:avLst/>
          </a:prstGeom>
          <a:noFill/>
          <a:ln>
            <a:noFill/>
          </a:ln>
        </p:spPr>
      </p:pic>
      <p:pic>
        <p:nvPicPr>
          <p:cNvPr id="131" name="Google Shape;131;p22"/>
          <p:cNvPicPr preferRelativeResize="0"/>
          <p:nvPr/>
        </p:nvPicPr>
        <p:blipFill>
          <a:blip r:embed="rId4">
            <a:alphaModFix/>
          </a:blip>
          <a:stretch>
            <a:fillRect/>
          </a:stretch>
        </p:blipFill>
        <p:spPr>
          <a:xfrm>
            <a:off x="650675" y="2044825"/>
            <a:ext cx="3742210" cy="2890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227125" y="123025"/>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Communities</a:t>
            </a:r>
            <a:endParaRPr b="1"/>
          </a:p>
        </p:txBody>
      </p:sp>
      <p:graphicFrame>
        <p:nvGraphicFramePr>
          <p:cNvPr id="137" name="Google Shape;137;p23"/>
          <p:cNvGraphicFramePr/>
          <p:nvPr/>
        </p:nvGraphicFramePr>
        <p:xfrm>
          <a:off x="144788" y="695725"/>
          <a:ext cx="3000000" cy="3000000"/>
        </p:xfrm>
        <a:graphic>
          <a:graphicData uri="http://schemas.openxmlformats.org/drawingml/2006/table">
            <a:tbl>
              <a:tblPr>
                <a:noFill/>
                <a:tableStyleId>{D3060C52-39F0-48A1-991F-2124755385E0}</a:tableStyleId>
              </a:tblPr>
              <a:tblGrid>
                <a:gridCol w="3087200"/>
                <a:gridCol w="2856725"/>
                <a:gridCol w="2856725"/>
              </a:tblGrid>
              <a:tr h="26843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629725">
                <a:tc>
                  <a:txBody>
                    <a:bodyPr/>
                    <a:lstStyle/>
                    <a:p>
                      <a:pPr indent="0" lvl="0" marL="0" rtl="0" algn="l">
                        <a:spcBef>
                          <a:spcPts val="0"/>
                        </a:spcBef>
                        <a:spcAft>
                          <a:spcPts val="0"/>
                        </a:spcAft>
                        <a:buNone/>
                      </a:pPr>
                      <a:r>
                        <a:rPr lang="en" sz="1500">
                          <a:solidFill>
                            <a:schemeClr val="dk1"/>
                          </a:solidFill>
                        </a:rPr>
                        <a:t>Louvain algorithm with</a:t>
                      </a:r>
                      <a:r>
                        <a:rPr lang="en" sz="1500">
                          <a:solidFill>
                            <a:schemeClr val="dk1"/>
                          </a:solidFill>
                        </a:rPr>
                        <a:t> resolution 1.0.</a:t>
                      </a:r>
                      <a:endParaRPr sz="1500">
                        <a:solidFill>
                          <a:schemeClr val="dk1"/>
                        </a:solidFill>
                      </a:endParaRPr>
                    </a:p>
                    <a:p>
                      <a:pPr indent="0" lvl="0" marL="0" rtl="0" algn="l">
                        <a:spcBef>
                          <a:spcPts val="0"/>
                        </a:spcBef>
                        <a:spcAft>
                          <a:spcPts val="0"/>
                        </a:spcAft>
                        <a:buNone/>
                      </a:pPr>
                      <a:r>
                        <a:rPr lang="en" sz="1500">
                          <a:solidFill>
                            <a:schemeClr val="dk1"/>
                          </a:solidFill>
                        </a:rPr>
                        <a:t>5 communities are identified</a:t>
                      </a:r>
                      <a:endParaRPr sz="15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500">
                          <a:solidFill>
                            <a:schemeClr val="dk1"/>
                          </a:solidFill>
                        </a:rPr>
                        <a:t>Louvain algorithm with resolution 2.0.</a:t>
                      </a:r>
                      <a:endParaRPr sz="1500">
                        <a:solidFill>
                          <a:schemeClr val="dk1"/>
                        </a:solidFill>
                      </a:endParaRPr>
                    </a:p>
                    <a:p>
                      <a:pPr indent="0" lvl="0" marL="0" rtl="0" algn="l">
                        <a:spcBef>
                          <a:spcPts val="0"/>
                        </a:spcBef>
                        <a:spcAft>
                          <a:spcPts val="0"/>
                        </a:spcAft>
                        <a:buClr>
                          <a:schemeClr val="dk1"/>
                        </a:buClr>
                        <a:buSzPts val="1100"/>
                        <a:buFont typeface="Arial"/>
                        <a:buNone/>
                      </a:pPr>
                      <a:r>
                        <a:rPr lang="en" sz="1500">
                          <a:solidFill>
                            <a:schemeClr val="dk1"/>
                          </a:solidFill>
                        </a:rPr>
                        <a:t>1 community is identified</a:t>
                      </a:r>
                      <a:endParaRPr sz="1500"/>
                    </a:p>
                  </a:txBody>
                  <a:tcPr marT="91425" marB="91425" marR="91425" marL="91425"/>
                </a:tc>
                <a:tc>
                  <a:txBody>
                    <a:bodyPr/>
                    <a:lstStyle/>
                    <a:p>
                      <a:pPr indent="0" lvl="0" marL="0" rtl="0" algn="just">
                        <a:lnSpc>
                          <a:spcPct val="115000"/>
                        </a:lnSpc>
                        <a:spcBef>
                          <a:spcPts val="0"/>
                        </a:spcBef>
                        <a:spcAft>
                          <a:spcPts val="0"/>
                        </a:spcAft>
                        <a:buClr>
                          <a:schemeClr val="dk1"/>
                        </a:buClr>
                        <a:buSzPts val="1100"/>
                        <a:buFont typeface="Arial"/>
                        <a:buNone/>
                      </a:pPr>
                      <a:r>
                        <a:rPr lang="en" sz="1500">
                          <a:solidFill>
                            <a:schemeClr val="dk1"/>
                          </a:solidFill>
                        </a:rPr>
                        <a:t>37 clusters, however there is a single cluster with 76.05% of the nodes and the rest have 1.2% or less. Therefore can be considered as one giant cluster.</a:t>
                      </a:r>
                      <a:endParaRPr sz="1700"/>
                    </a:p>
                  </a:txBody>
                  <a:tcPr marT="91425" marB="91425" marR="91425" marL="91425"/>
                </a:tc>
              </a:tr>
            </a:tbl>
          </a:graphicData>
        </a:graphic>
      </p:graphicFrame>
      <p:pic>
        <p:nvPicPr>
          <p:cNvPr id="138" name="Google Shape;138;p23"/>
          <p:cNvPicPr preferRelativeResize="0"/>
          <p:nvPr/>
        </p:nvPicPr>
        <p:blipFill>
          <a:blip r:embed="rId3">
            <a:alphaModFix/>
          </a:blip>
          <a:stretch>
            <a:fillRect/>
          </a:stretch>
        </p:blipFill>
        <p:spPr>
          <a:xfrm>
            <a:off x="462100" y="896300"/>
            <a:ext cx="2297600" cy="2238925"/>
          </a:xfrm>
          <a:prstGeom prst="rect">
            <a:avLst/>
          </a:prstGeom>
          <a:noFill/>
          <a:ln>
            <a:noFill/>
          </a:ln>
        </p:spPr>
      </p:pic>
      <p:pic>
        <p:nvPicPr>
          <p:cNvPr id="139" name="Google Shape;139;p23"/>
          <p:cNvPicPr preferRelativeResize="0"/>
          <p:nvPr/>
        </p:nvPicPr>
        <p:blipFill>
          <a:blip r:embed="rId4">
            <a:alphaModFix/>
          </a:blip>
          <a:stretch>
            <a:fillRect/>
          </a:stretch>
        </p:blipFill>
        <p:spPr>
          <a:xfrm>
            <a:off x="3467775" y="966088"/>
            <a:ext cx="2367128" cy="2169150"/>
          </a:xfrm>
          <a:prstGeom prst="rect">
            <a:avLst/>
          </a:prstGeom>
          <a:noFill/>
          <a:ln>
            <a:noFill/>
          </a:ln>
        </p:spPr>
      </p:pic>
      <p:pic>
        <p:nvPicPr>
          <p:cNvPr id="140" name="Google Shape;140;p23"/>
          <p:cNvPicPr preferRelativeResize="0"/>
          <p:nvPr/>
        </p:nvPicPr>
        <p:blipFill>
          <a:blip r:embed="rId5">
            <a:alphaModFix/>
          </a:blip>
          <a:stretch>
            <a:fillRect/>
          </a:stretch>
        </p:blipFill>
        <p:spPr>
          <a:xfrm>
            <a:off x="6308484" y="1026500"/>
            <a:ext cx="2439241" cy="2169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txBox="1"/>
          <p:nvPr>
            <p:ph type="title"/>
          </p:nvPr>
        </p:nvSpPr>
        <p:spPr>
          <a:xfrm>
            <a:off x="311700" y="244850"/>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Comparisons Between Networks</a:t>
            </a:r>
            <a:endParaRPr b="1"/>
          </a:p>
        </p:txBody>
      </p:sp>
      <p:sp>
        <p:nvSpPr>
          <p:cNvPr id="146" name="Google Shape;146;p24"/>
          <p:cNvSpPr txBox="1"/>
          <p:nvPr>
            <p:ph idx="1" type="body"/>
          </p:nvPr>
        </p:nvSpPr>
        <p:spPr>
          <a:xfrm>
            <a:off x="311700" y="817550"/>
            <a:ext cx="8520600" cy="4032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(Ray Charles graph edges ∩ General Jazz </a:t>
            </a:r>
            <a:r>
              <a:rPr lang="en"/>
              <a:t>edges) </a:t>
            </a:r>
            <a:r>
              <a:rPr lang="en"/>
              <a:t>/ General Jazz </a:t>
            </a:r>
            <a:r>
              <a:rPr lang="en"/>
              <a:t>edges </a:t>
            </a:r>
            <a:r>
              <a:rPr lang="en"/>
              <a:t>= </a:t>
            </a:r>
            <a:r>
              <a:rPr lang="en">
                <a:solidFill>
                  <a:schemeClr val="dk1"/>
                </a:solidFill>
                <a:latin typeface="Times New Roman"/>
                <a:ea typeface="Times New Roman"/>
                <a:cs typeface="Times New Roman"/>
                <a:sym typeface="Times New Roman"/>
              </a:rPr>
              <a:t>0.182  (281 edges belong to the intersection). </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SzPts val="1800"/>
              <a:buChar char="●"/>
            </a:pPr>
            <a:r>
              <a:rPr lang="en"/>
              <a:t>(</a:t>
            </a:r>
            <a:r>
              <a:rPr lang="en"/>
              <a:t>Ray Charles Jazz graph edges ∩ General Jazz edges) / General Jazz edges = </a:t>
            </a:r>
            <a:r>
              <a:rPr lang="en">
                <a:solidFill>
                  <a:schemeClr val="dk1"/>
                </a:solidFill>
                <a:latin typeface="Times New Roman"/>
                <a:ea typeface="Times New Roman"/>
                <a:cs typeface="Times New Roman"/>
                <a:sym typeface="Times New Roman"/>
              </a:rPr>
              <a:t>0.111 (172 edges belong to the intersection) . </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SzPts val="1800"/>
              <a:buChar char="●"/>
            </a:pPr>
            <a:r>
              <a:rPr lang="en"/>
              <a:t>(Ray Charles graph nodes ∩ General Jazz nodes)/ General Jazz nodes = </a:t>
            </a:r>
            <a:r>
              <a:rPr lang="en">
                <a:solidFill>
                  <a:schemeClr val="dk1"/>
                </a:solidFill>
              </a:rPr>
              <a:t>0.255 (61 nodes belong to the intersection).</a:t>
            </a:r>
            <a:r>
              <a:rPr lang="en">
                <a:solidFill>
                  <a:schemeClr val="dk1"/>
                </a:solidFill>
                <a:latin typeface="Times New Roman"/>
                <a:ea typeface="Times New Roman"/>
                <a:cs typeface="Times New Roman"/>
                <a:sym typeface="Times New Roman"/>
              </a:rPr>
              <a:t> </a:t>
            </a:r>
            <a:endParaRPr sz="2400">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t>(Ray Charles Jazz graph nodes ∩ General Jazz nodes)/ General Jazz nodes = </a:t>
            </a:r>
            <a:r>
              <a:rPr lang="en" sz="1200">
                <a:solidFill>
                  <a:schemeClr val="dk1"/>
                </a:solidFill>
                <a:latin typeface="Times New Roman"/>
                <a:ea typeface="Times New Roman"/>
                <a:cs typeface="Times New Roman"/>
                <a:sym typeface="Times New Roman"/>
              </a:rPr>
              <a:t> </a:t>
            </a:r>
            <a:r>
              <a:rPr lang="en"/>
              <a:t>0.213 (51 nodes belong to the intersection). </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idx="1" type="body"/>
          </p:nvPr>
        </p:nvSpPr>
        <p:spPr>
          <a:xfrm>
            <a:off x="192300" y="245500"/>
            <a:ext cx="8640000" cy="4725600"/>
          </a:xfrm>
          <a:prstGeom prst="rect">
            <a:avLst/>
          </a:prstGeom>
        </p:spPr>
        <p:txBody>
          <a:bodyPr anchorCtr="0" anchor="t" bIns="91425" lIns="91425" spcFirstLastPara="1" rIns="91425" wrap="square" tIns="91425">
            <a:normAutofit lnSpcReduction="20000"/>
          </a:bodyPr>
          <a:lstStyle/>
          <a:p>
            <a:pPr indent="-342900" lvl="0" marL="457200" rtl="0" algn="just">
              <a:spcBef>
                <a:spcPts val="0"/>
              </a:spcBef>
              <a:spcAft>
                <a:spcPts val="0"/>
              </a:spcAft>
              <a:buClr>
                <a:schemeClr val="dk1"/>
              </a:buClr>
              <a:buSzPts val="1800"/>
              <a:buChar char="●"/>
            </a:pPr>
            <a:r>
              <a:rPr lang="en">
                <a:solidFill>
                  <a:schemeClr val="dk1"/>
                </a:solidFill>
              </a:rPr>
              <a:t>The average jaccard similarity score between Ray Charles network and General Jazz  Network was 0.149.</a:t>
            </a:r>
            <a:endParaRPr>
              <a:solidFill>
                <a:schemeClr val="dk1"/>
              </a:solidFill>
            </a:endParaRPr>
          </a:p>
          <a:p>
            <a:pPr indent="-342900" lvl="0" marL="457200" rtl="0" algn="just">
              <a:spcBef>
                <a:spcPts val="0"/>
              </a:spcBef>
              <a:spcAft>
                <a:spcPts val="0"/>
              </a:spcAft>
              <a:buClr>
                <a:schemeClr val="dk1"/>
              </a:buClr>
              <a:buSzPts val="1800"/>
              <a:buChar char="●"/>
            </a:pPr>
            <a:r>
              <a:rPr lang="en">
                <a:solidFill>
                  <a:schemeClr val="dk1"/>
                </a:solidFill>
              </a:rPr>
              <a:t>The average jaccard similarity score between Ray Charles Jazz Genre network and General Jazz network was 0.135.</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457200" rtl="0" algn="l">
              <a:spcBef>
                <a:spcPts val="0"/>
              </a:spcBef>
              <a:spcAft>
                <a:spcPts val="0"/>
              </a:spcAft>
              <a:buNone/>
            </a:pPr>
            <a:r>
              <a:rPr lang="en" sz="1200"/>
              <a:t>Ray Charles general				Ray Charles Jazz				   General Jazz</a:t>
            </a:r>
            <a:endParaRPr sz="1200"/>
          </a:p>
          <a:p>
            <a:pPr indent="0" lvl="0" marL="457200" rtl="0" algn="just">
              <a:spcBef>
                <a:spcPts val="1200"/>
              </a:spcBef>
              <a:spcAft>
                <a:spcPts val="0"/>
              </a:spcAft>
              <a:buClr>
                <a:schemeClr val="dk1"/>
              </a:buClr>
              <a:buSzPts val="1100"/>
              <a:buFont typeface="Arial"/>
              <a:buNone/>
            </a:pPr>
            <a:r>
              <a:rPr lang="en">
                <a:solidFill>
                  <a:schemeClr val="dk1"/>
                </a:solidFill>
              </a:rPr>
              <a:t>Significant observation from these three inner circle graphs is that the majority of chords in the inner circle of the Ray Charles network are major chords whereas in the general Jazz they are minor chords.</a:t>
            </a:r>
            <a:endParaRPr/>
          </a:p>
        </p:txBody>
      </p:sp>
      <p:pic>
        <p:nvPicPr>
          <p:cNvPr id="152" name="Google Shape;152;p25"/>
          <p:cNvPicPr preferRelativeResize="0"/>
          <p:nvPr/>
        </p:nvPicPr>
        <p:blipFill>
          <a:blip r:embed="rId3">
            <a:alphaModFix/>
          </a:blip>
          <a:stretch>
            <a:fillRect/>
          </a:stretch>
        </p:blipFill>
        <p:spPr>
          <a:xfrm>
            <a:off x="3426213" y="1458625"/>
            <a:ext cx="2172175" cy="2055650"/>
          </a:xfrm>
          <a:prstGeom prst="rect">
            <a:avLst/>
          </a:prstGeom>
          <a:noFill/>
          <a:ln>
            <a:noFill/>
          </a:ln>
        </p:spPr>
      </p:pic>
      <p:pic>
        <p:nvPicPr>
          <p:cNvPr id="153" name="Google Shape;153;p25"/>
          <p:cNvPicPr preferRelativeResize="0"/>
          <p:nvPr/>
        </p:nvPicPr>
        <p:blipFill>
          <a:blip r:embed="rId4">
            <a:alphaModFix/>
          </a:blip>
          <a:stretch>
            <a:fillRect/>
          </a:stretch>
        </p:blipFill>
        <p:spPr>
          <a:xfrm>
            <a:off x="713850" y="1502200"/>
            <a:ext cx="1946625" cy="1968500"/>
          </a:xfrm>
          <a:prstGeom prst="rect">
            <a:avLst/>
          </a:prstGeom>
          <a:noFill/>
          <a:ln>
            <a:noFill/>
          </a:ln>
        </p:spPr>
      </p:pic>
      <p:pic>
        <p:nvPicPr>
          <p:cNvPr id="154" name="Google Shape;154;p25"/>
          <p:cNvPicPr preferRelativeResize="0"/>
          <p:nvPr/>
        </p:nvPicPr>
        <p:blipFill>
          <a:blip r:embed="rId5">
            <a:alphaModFix/>
          </a:blip>
          <a:stretch>
            <a:fillRect/>
          </a:stretch>
        </p:blipFill>
        <p:spPr>
          <a:xfrm>
            <a:off x="6190776" y="1415049"/>
            <a:ext cx="2223475" cy="2055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311700" y="253575"/>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Categorical Structure</a:t>
            </a:r>
            <a:endParaRPr b="1"/>
          </a:p>
        </p:txBody>
      </p:sp>
      <p:sp>
        <p:nvSpPr>
          <p:cNvPr id="160" name="Google Shape;160;p26"/>
          <p:cNvSpPr txBox="1"/>
          <p:nvPr>
            <p:ph idx="1" type="body"/>
          </p:nvPr>
        </p:nvSpPr>
        <p:spPr>
          <a:xfrm>
            <a:off x="311700" y="856300"/>
            <a:ext cx="8520600" cy="6510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1200"/>
              </a:spcAft>
              <a:buNone/>
            </a:pPr>
            <a:r>
              <a:rPr lang="en"/>
              <a:t>The chords were categorized based on the three first notes of each chord. The categories were the 36 chords of the circle of fifths, heavier weights and more links appear when categories approach C.</a:t>
            </a:r>
            <a:endParaRPr/>
          </a:p>
        </p:txBody>
      </p:sp>
      <p:pic>
        <p:nvPicPr>
          <p:cNvPr id="161" name="Google Shape;161;p26"/>
          <p:cNvPicPr preferRelativeResize="0"/>
          <p:nvPr/>
        </p:nvPicPr>
        <p:blipFill rotWithShape="1">
          <a:blip r:embed="rId3">
            <a:alphaModFix/>
          </a:blip>
          <a:srcRect b="6159" l="2177" r="5537" t="6595"/>
          <a:stretch/>
        </p:blipFill>
        <p:spPr>
          <a:xfrm>
            <a:off x="4765951" y="1537325"/>
            <a:ext cx="3210575" cy="3035225"/>
          </a:xfrm>
          <a:prstGeom prst="rect">
            <a:avLst/>
          </a:prstGeom>
          <a:noFill/>
          <a:ln>
            <a:noFill/>
          </a:ln>
        </p:spPr>
      </p:pic>
      <p:pic>
        <p:nvPicPr>
          <p:cNvPr id="162" name="Google Shape;162;p26"/>
          <p:cNvPicPr preferRelativeResize="0"/>
          <p:nvPr/>
        </p:nvPicPr>
        <p:blipFill>
          <a:blip r:embed="rId4">
            <a:alphaModFix/>
          </a:blip>
          <a:stretch>
            <a:fillRect/>
          </a:stretch>
        </p:blipFill>
        <p:spPr>
          <a:xfrm>
            <a:off x="755925" y="1537325"/>
            <a:ext cx="3327777" cy="3035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7"/>
          <p:cNvSpPr txBox="1"/>
          <p:nvPr>
            <p:ph type="title"/>
          </p:nvPr>
        </p:nvSpPr>
        <p:spPr>
          <a:xfrm>
            <a:off x="311700" y="96900"/>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Results</a:t>
            </a:r>
            <a:endParaRPr b="1"/>
          </a:p>
        </p:txBody>
      </p:sp>
      <p:sp>
        <p:nvSpPr>
          <p:cNvPr id="168" name="Google Shape;168;p27"/>
          <p:cNvSpPr txBox="1"/>
          <p:nvPr>
            <p:ph idx="1" type="body"/>
          </p:nvPr>
        </p:nvSpPr>
        <p:spPr>
          <a:xfrm>
            <a:off x="140100" y="669600"/>
            <a:ext cx="8692200" cy="4371300"/>
          </a:xfrm>
          <a:prstGeom prst="rect">
            <a:avLst/>
          </a:prstGeom>
        </p:spPr>
        <p:txBody>
          <a:bodyPr anchorCtr="0" anchor="t" bIns="91425" lIns="91425" spcFirstLastPara="1" rIns="91425" wrap="square" tIns="91425">
            <a:normAutofit/>
          </a:bodyPr>
          <a:lstStyle/>
          <a:p>
            <a:pPr indent="-317500" lvl="0" marL="914400" rtl="0" algn="just">
              <a:spcBef>
                <a:spcPts val="0"/>
              </a:spcBef>
              <a:spcAft>
                <a:spcPts val="0"/>
              </a:spcAft>
              <a:buSzPts val="1400"/>
              <a:buAutoNum type="alphaLcPeriod"/>
            </a:pPr>
            <a:r>
              <a:rPr lang="en" sz="1400"/>
              <a:t>The high robustness of the graph explains why it is difficult to hear failures in music. The node failure is similar as when a musician plays a chord wrong, while link failures represent when a musician is playing a song and doesn’t make a transition between two chords.</a:t>
            </a:r>
            <a:endParaRPr sz="1400"/>
          </a:p>
          <a:p>
            <a:pPr indent="-317500" lvl="0" marL="914400" rtl="0" algn="just">
              <a:spcBef>
                <a:spcPts val="0"/>
              </a:spcBef>
              <a:spcAft>
                <a:spcPts val="0"/>
              </a:spcAft>
              <a:buSzPts val="1400"/>
              <a:buAutoNum type="alphaLcPeriod"/>
            </a:pPr>
            <a:r>
              <a:rPr lang="en" sz="1400">
                <a:solidFill>
                  <a:schemeClr val="dk1"/>
                </a:solidFill>
              </a:rPr>
              <a:t>The small Jaccard similarity scores, and the low number of nodes and edges in the intersection, shows that the two networks are different. Also the comparison of inner circles of graphs shows significant differences. This confirms Ray Charles has  unique style. </a:t>
            </a:r>
            <a:endParaRPr sz="1400">
              <a:solidFill>
                <a:schemeClr val="dk1"/>
              </a:solidFill>
            </a:endParaRPr>
          </a:p>
          <a:p>
            <a:pPr indent="-330200" lvl="0" marL="914400" rtl="0" algn="just">
              <a:spcBef>
                <a:spcPts val="0"/>
              </a:spcBef>
              <a:spcAft>
                <a:spcPts val="0"/>
              </a:spcAft>
              <a:buSzPts val="1600"/>
              <a:buAutoNum type="alphaLcPeriod"/>
            </a:pPr>
            <a:r>
              <a:rPr lang="en" sz="1400">
                <a:solidFill>
                  <a:schemeClr val="dk1"/>
                </a:solidFill>
              </a:rPr>
              <a:t>Since chords have been transposed to keys C and Am, it is not possible to say which exact chords are used commonly in his songs. Despite that, the Circle of Fifths analysis offers insights into a clear pattern for chord and chord progression choices</a:t>
            </a:r>
            <a:r>
              <a:rPr lang="en" sz="1400"/>
              <a:t> based on the chosen key</a:t>
            </a:r>
            <a:r>
              <a:rPr lang="en" sz="1400">
                <a:solidFill>
                  <a:schemeClr val="dk1"/>
                </a:solidFill>
              </a:rPr>
              <a:t>. </a:t>
            </a:r>
            <a:endParaRPr sz="1400"/>
          </a:p>
          <a:p>
            <a:pPr indent="-330200" lvl="0" marL="914400" rtl="0" algn="just">
              <a:spcBef>
                <a:spcPts val="0"/>
              </a:spcBef>
              <a:spcAft>
                <a:spcPts val="0"/>
              </a:spcAft>
              <a:buSzPts val="1600"/>
              <a:buAutoNum type="alphaLcPeriod"/>
            </a:pPr>
            <a:r>
              <a:rPr lang="en" sz="1400">
                <a:solidFill>
                  <a:schemeClr val="dk1"/>
                </a:solidFill>
              </a:rPr>
              <a:t>As it was observed with the Louvain Algorithm and the Girvan Newman Clustering, there is only one community in the network, this is because chords were transposed. The concept of similarity in chords is subjective.</a:t>
            </a:r>
            <a:endParaRPr sz="1400">
              <a:solidFill>
                <a:schemeClr val="dk1"/>
              </a:solidFill>
            </a:endParaRPr>
          </a:p>
          <a:p>
            <a:pPr indent="-317500" lvl="0" marL="914400" rtl="0" algn="just">
              <a:spcBef>
                <a:spcPts val="0"/>
              </a:spcBef>
              <a:spcAft>
                <a:spcPts val="0"/>
              </a:spcAft>
              <a:buSzPts val="1400"/>
              <a:buAutoNum type="alphaLcPeriod"/>
            </a:pPr>
            <a:r>
              <a:rPr lang="en" sz="1400"/>
              <a:t>Homophily in chords is difficult to define as there are many chords but  chords are constructed in 12 notes, then different chords could share a high amount of notes. </a:t>
            </a:r>
            <a:endParaRPr sz="1400"/>
          </a:p>
          <a:p>
            <a:pPr indent="0" lvl="0" marL="914400" rtl="0" algn="just">
              <a:spcBef>
                <a:spcPts val="0"/>
              </a:spcBef>
              <a:spcAft>
                <a:spcPts val="0"/>
              </a:spcAft>
              <a:buNone/>
            </a:pPr>
            <a:r>
              <a:rPr lang="en" sz="1400"/>
              <a:t>If we base homophily in distance, the order of the notes and the difference in number of notes is an impediment to define an accurate distance between chords.</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t>Contemplations</a:t>
            </a:r>
            <a:endParaRPr b="1"/>
          </a:p>
        </p:txBody>
      </p:sp>
      <p:sp>
        <p:nvSpPr>
          <p:cNvPr id="174" name="Google Shape;174;p28"/>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We faced challenges in data preparation including, chord extraction from lyric files, transposition of chords and standardizing duplicate chords names. </a:t>
            </a:r>
            <a:endParaRPr/>
          </a:p>
          <a:p>
            <a:pPr indent="-342900" lvl="0" marL="457200" rtl="0" algn="l">
              <a:spcBef>
                <a:spcPts val="0"/>
              </a:spcBef>
              <a:spcAft>
                <a:spcPts val="0"/>
              </a:spcAft>
              <a:buSzPts val="1800"/>
              <a:buChar char="●"/>
            </a:pPr>
            <a:r>
              <a:rPr lang="en"/>
              <a:t>Applying music theory concepts in chord progression network and drawing conclusions involved tedious effort. </a:t>
            </a:r>
            <a:endParaRPr/>
          </a:p>
          <a:p>
            <a:pPr indent="-342900" lvl="0" marL="457200" rtl="0" algn="l">
              <a:spcBef>
                <a:spcPts val="0"/>
              </a:spcBef>
              <a:spcAft>
                <a:spcPts val="0"/>
              </a:spcAft>
              <a:buSzPts val="1800"/>
              <a:buChar char="●"/>
            </a:pPr>
            <a:r>
              <a:rPr lang="en"/>
              <a:t>Some additional data and ways that would help extend </a:t>
            </a:r>
            <a:r>
              <a:rPr lang="en"/>
              <a:t>our</a:t>
            </a:r>
            <a:r>
              <a:rPr lang="en"/>
              <a:t> study are:</a:t>
            </a:r>
            <a:endParaRPr/>
          </a:p>
          <a:p>
            <a:pPr indent="-317500" lvl="1" marL="914400" rtl="0" algn="l">
              <a:spcBef>
                <a:spcPts val="0"/>
              </a:spcBef>
              <a:spcAft>
                <a:spcPts val="0"/>
              </a:spcAft>
              <a:buSzPts val="1400"/>
              <a:buChar char="○"/>
            </a:pPr>
            <a:r>
              <a:rPr lang="en"/>
              <a:t>More information about chords used.</a:t>
            </a:r>
            <a:endParaRPr/>
          </a:p>
          <a:p>
            <a:pPr indent="-317500" lvl="1" marL="914400" rtl="0" algn="l">
              <a:spcBef>
                <a:spcPts val="0"/>
              </a:spcBef>
              <a:spcAft>
                <a:spcPts val="0"/>
              </a:spcAft>
              <a:buSzPts val="1400"/>
              <a:buChar char="○"/>
            </a:pPr>
            <a:r>
              <a:rPr lang="en"/>
              <a:t>Time interval information for chord progressions.</a:t>
            </a:r>
            <a:endParaRPr/>
          </a:p>
          <a:p>
            <a:pPr indent="-317500" lvl="1" marL="914400" rtl="0" algn="l">
              <a:spcBef>
                <a:spcPts val="0"/>
              </a:spcBef>
              <a:spcAft>
                <a:spcPts val="0"/>
              </a:spcAft>
              <a:buSzPts val="1400"/>
              <a:buChar char="○"/>
            </a:pPr>
            <a:r>
              <a:rPr lang="en"/>
              <a:t>A method to measure distance between songs. </a:t>
            </a:r>
            <a:endParaRPr/>
          </a:p>
          <a:p>
            <a:pPr indent="-317500" lvl="1" marL="914400" rtl="0" algn="l">
              <a:spcBef>
                <a:spcPts val="0"/>
              </a:spcBef>
              <a:spcAft>
                <a:spcPts val="0"/>
              </a:spcAft>
              <a:buSzPts val="1400"/>
              <a:buChar char="○"/>
            </a:pPr>
            <a:r>
              <a:rPr lang="en"/>
              <a:t>More songs and a balanced dataset for the genres.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9"/>
          <p:cNvPicPr preferRelativeResize="0"/>
          <p:nvPr/>
        </p:nvPicPr>
        <p:blipFill>
          <a:blip r:embed="rId3">
            <a:alphaModFix/>
          </a:blip>
          <a:stretch>
            <a:fillRect/>
          </a:stretch>
        </p:blipFill>
        <p:spPr>
          <a:xfrm>
            <a:off x="2063475" y="191463"/>
            <a:ext cx="4760575" cy="4760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279650"/>
            <a:ext cx="8520600" cy="572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Overview &amp; </a:t>
            </a:r>
            <a:r>
              <a:rPr b="1" lang="en"/>
              <a:t>Purpose</a:t>
            </a:r>
            <a:endParaRPr b="1"/>
          </a:p>
        </p:txBody>
      </p:sp>
      <p:sp>
        <p:nvSpPr>
          <p:cNvPr id="70" name="Google Shape;70;p14"/>
          <p:cNvSpPr txBox="1"/>
          <p:nvPr>
            <p:ph idx="1" type="body"/>
          </p:nvPr>
        </p:nvSpPr>
        <p:spPr>
          <a:xfrm>
            <a:off x="311700" y="852350"/>
            <a:ext cx="5447100" cy="38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600"/>
          </a:p>
          <a:p>
            <a:pPr indent="0" lvl="0" marL="0" rtl="0" algn="l">
              <a:spcBef>
                <a:spcPts val="1200"/>
              </a:spcBef>
              <a:spcAft>
                <a:spcPts val="0"/>
              </a:spcAft>
              <a:buNone/>
            </a:pPr>
            <a:r>
              <a:rPr lang="en" sz="1900"/>
              <a:t>In this project, we constructed a chord progression network of 88 songs belonging to Ray Charles (</a:t>
            </a:r>
            <a:r>
              <a:rPr lang="en" sz="1900" u="sng">
                <a:hlinkClick r:id="rId3"/>
              </a:rPr>
              <a:t>https://www.e-chords.com/ray-charles</a:t>
            </a:r>
            <a:r>
              <a:rPr lang="en" sz="1900"/>
              <a:t>). </a:t>
            </a:r>
            <a:endParaRPr sz="1900"/>
          </a:p>
          <a:p>
            <a:pPr indent="0" lvl="0" marL="0" rtl="0" algn="l">
              <a:spcBef>
                <a:spcPts val="0"/>
              </a:spcBef>
              <a:spcAft>
                <a:spcPts val="0"/>
              </a:spcAft>
              <a:buNone/>
            </a:pPr>
            <a:r>
              <a:rPr lang="en" sz="1900"/>
              <a:t>The purpose of this project was to generate complex graphs for songs, identify patterns songs follow, and explore the structural features of Ray Charles's songs. </a:t>
            </a:r>
            <a:endParaRPr sz="1900"/>
          </a:p>
          <a:p>
            <a:pPr indent="0" lvl="0" marL="0" rtl="0" algn="l">
              <a:spcBef>
                <a:spcPts val="0"/>
              </a:spcBef>
              <a:spcAft>
                <a:spcPts val="1200"/>
              </a:spcAft>
              <a:buNone/>
            </a:pPr>
            <a:r>
              <a:t/>
            </a:r>
            <a:endParaRPr/>
          </a:p>
        </p:txBody>
      </p:sp>
      <p:pic>
        <p:nvPicPr>
          <p:cNvPr id="71" name="Google Shape;71;p14"/>
          <p:cNvPicPr preferRelativeResize="0"/>
          <p:nvPr/>
        </p:nvPicPr>
        <p:blipFill>
          <a:blip r:embed="rId4">
            <a:alphaModFix/>
          </a:blip>
          <a:stretch>
            <a:fillRect/>
          </a:stretch>
        </p:blipFill>
        <p:spPr>
          <a:xfrm>
            <a:off x="5823100" y="1567325"/>
            <a:ext cx="3115676" cy="174966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t>Basic Concepts</a:t>
            </a:r>
            <a:endParaRPr b="1"/>
          </a:p>
        </p:txBody>
      </p:sp>
      <p:sp>
        <p:nvSpPr>
          <p:cNvPr id="77" name="Google Shape;77;p15"/>
          <p:cNvSpPr txBox="1"/>
          <p:nvPr>
            <p:ph idx="1" type="body"/>
          </p:nvPr>
        </p:nvSpPr>
        <p:spPr>
          <a:xfrm>
            <a:off x="311700" y="1152475"/>
            <a:ext cx="8144400" cy="3303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Note: </a:t>
            </a:r>
            <a:r>
              <a:rPr lang="en"/>
              <a:t>there are 12 unique notes in music denoted by letters, can be represented as numbers from 0 to 11.</a:t>
            </a:r>
            <a:endParaRPr/>
          </a:p>
          <a:p>
            <a:pPr indent="-342900" lvl="0" marL="457200" rtl="0" algn="l">
              <a:spcBef>
                <a:spcPts val="0"/>
              </a:spcBef>
              <a:spcAft>
                <a:spcPts val="0"/>
              </a:spcAft>
              <a:buSzPts val="1800"/>
              <a:buChar char="●"/>
            </a:pPr>
            <a:r>
              <a:rPr b="1" lang="en"/>
              <a:t>Chord: </a:t>
            </a:r>
            <a:r>
              <a:rPr lang="en"/>
              <a:t>is composed by t</a:t>
            </a:r>
            <a:r>
              <a:rPr lang="en"/>
              <a:t>hree or more notes played simultaneously, </a:t>
            </a:r>
            <a:r>
              <a:rPr lang="en"/>
              <a:t>similar</a:t>
            </a:r>
            <a:r>
              <a:rPr lang="en"/>
              <a:t> to a set where the number of elements is equal or larger than 3. </a:t>
            </a:r>
            <a:r>
              <a:rPr lang="en"/>
              <a:t>In this project, one of the hypotheses is that the order of the notes within the chord was not taken into account.</a:t>
            </a:r>
            <a:endParaRPr/>
          </a:p>
          <a:p>
            <a:pPr indent="-342900" lvl="0" marL="457200" rtl="0" algn="l">
              <a:spcBef>
                <a:spcPts val="0"/>
              </a:spcBef>
              <a:spcAft>
                <a:spcPts val="0"/>
              </a:spcAft>
              <a:buSzPts val="1800"/>
              <a:buChar char="●"/>
            </a:pPr>
            <a:r>
              <a:rPr b="1" lang="en"/>
              <a:t>Progression of chords: </a:t>
            </a:r>
            <a:r>
              <a:rPr lang="en"/>
              <a:t>It is a sequence of chords, can be represented as a vector of sets.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t>Research Questions</a:t>
            </a:r>
            <a:endParaRPr b="1"/>
          </a:p>
        </p:txBody>
      </p:sp>
      <p:sp>
        <p:nvSpPr>
          <p:cNvPr id="83" name="Google Shape;83;p16"/>
          <p:cNvSpPr txBox="1"/>
          <p:nvPr>
            <p:ph idx="1" type="body"/>
          </p:nvPr>
        </p:nvSpPr>
        <p:spPr>
          <a:xfrm>
            <a:off x="311700" y="1152475"/>
            <a:ext cx="8096100" cy="3416400"/>
          </a:xfrm>
          <a:prstGeom prst="rect">
            <a:avLst/>
          </a:prstGeom>
        </p:spPr>
        <p:txBody>
          <a:bodyPr anchorCtr="0" anchor="t" bIns="91425" lIns="91425" spcFirstLastPara="1" rIns="91425" wrap="square" tIns="91425">
            <a:normAutofit lnSpcReduction="10000"/>
          </a:bodyPr>
          <a:lstStyle/>
          <a:p>
            <a:pPr indent="-342900" lvl="0" marL="914400" rtl="0" algn="just">
              <a:spcBef>
                <a:spcPts val="0"/>
              </a:spcBef>
              <a:spcAft>
                <a:spcPts val="0"/>
              </a:spcAft>
              <a:buSzPts val="1800"/>
              <a:buAutoNum type="alphaLcPeriod"/>
            </a:pPr>
            <a:r>
              <a:rPr lang="en"/>
              <a:t>Nodes and link attacks could represent failures in the instrument or the person playing it. </a:t>
            </a:r>
            <a:r>
              <a:rPr lang="en"/>
              <a:t>What is the robustness of the network?</a:t>
            </a:r>
            <a:endParaRPr/>
          </a:p>
          <a:p>
            <a:pPr indent="0" lvl="0" marL="914400" rtl="0" algn="just">
              <a:spcBef>
                <a:spcPts val="0"/>
              </a:spcBef>
              <a:spcAft>
                <a:spcPts val="0"/>
              </a:spcAft>
              <a:buNone/>
            </a:pPr>
            <a:r>
              <a:rPr lang="en"/>
              <a:t>Can the chord progression network show why some mistakes in songs go unnoticed? </a:t>
            </a:r>
            <a:endParaRPr/>
          </a:p>
          <a:p>
            <a:pPr indent="-342900" lvl="0" marL="914400" rtl="0" algn="just">
              <a:spcBef>
                <a:spcPts val="0"/>
              </a:spcBef>
              <a:spcAft>
                <a:spcPts val="0"/>
              </a:spcAft>
              <a:buSzPts val="1800"/>
              <a:buAutoNum type="alphaLcPeriod"/>
            </a:pPr>
            <a:r>
              <a:rPr lang="en"/>
              <a:t>Does Ray Charles have a unique music style compared to other artists?</a:t>
            </a:r>
            <a:endParaRPr/>
          </a:p>
          <a:p>
            <a:pPr indent="-342900" lvl="0" marL="914400" rtl="0" algn="just">
              <a:spcBef>
                <a:spcPts val="0"/>
              </a:spcBef>
              <a:spcAft>
                <a:spcPts val="0"/>
              </a:spcAft>
              <a:buSzPts val="1800"/>
              <a:buAutoNum type="alphaLcPeriod"/>
            </a:pPr>
            <a:r>
              <a:rPr lang="en"/>
              <a:t>In the structure, why do more important links (larger weights) appear? </a:t>
            </a:r>
            <a:endParaRPr/>
          </a:p>
          <a:p>
            <a:pPr indent="-342900" lvl="0" marL="914400" rtl="0" algn="just">
              <a:spcBef>
                <a:spcPts val="0"/>
              </a:spcBef>
              <a:spcAft>
                <a:spcPts val="0"/>
              </a:spcAft>
              <a:buSzPts val="1800"/>
              <a:buAutoNum type="alphaLcPeriod"/>
            </a:pPr>
            <a:r>
              <a:rPr lang="en"/>
              <a:t>Does Ray Charles have a preference for chords used in his songs?</a:t>
            </a:r>
            <a:endParaRPr/>
          </a:p>
          <a:p>
            <a:pPr indent="-342900" lvl="0" marL="914400" rtl="0" algn="just">
              <a:spcBef>
                <a:spcPts val="0"/>
              </a:spcBef>
              <a:spcAft>
                <a:spcPts val="0"/>
              </a:spcAft>
              <a:buSzPts val="1800"/>
              <a:buAutoNum type="alphaLcPeriod"/>
            </a:pPr>
            <a:r>
              <a:rPr lang="en"/>
              <a:t>Are there any communities? Is there homophily? </a:t>
            </a:r>
            <a:endParaRPr/>
          </a:p>
          <a:p>
            <a:pPr indent="0" lvl="0" marL="0" rtl="0" algn="l">
              <a:spcBef>
                <a:spcPts val="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573600"/>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Data </a:t>
            </a:r>
            <a:endParaRPr b="1"/>
          </a:p>
        </p:txBody>
      </p:sp>
      <p:sp>
        <p:nvSpPr>
          <p:cNvPr id="89" name="Google Shape;89;p17"/>
          <p:cNvSpPr txBox="1"/>
          <p:nvPr>
            <p:ph idx="1" type="body"/>
          </p:nvPr>
        </p:nvSpPr>
        <p:spPr>
          <a:xfrm>
            <a:off x="311700" y="1125600"/>
            <a:ext cx="4415400" cy="33300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This is a directed and weighted network</a:t>
            </a:r>
            <a:endParaRPr/>
          </a:p>
          <a:p>
            <a:pPr indent="-334327" lvl="0" marL="457200" rtl="0" algn="l">
              <a:spcBef>
                <a:spcPts val="0"/>
              </a:spcBef>
              <a:spcAft>
                <a:spcPts val="0"/>
              </a:spcAft>
              <a:buSzPct val="100000"/>
              <a:buChar char="●"/>
            </a:pPr>
            <a:r>
              <a:rPr lang="en"/>
              <a:t>Nodes: 167</a:t>
            </a:r>
            <a:br>
              <a:rPr lang="en"/>
            </a:br>
            <a:r>
              <a:rPr lang="en"/>
              <a:t>Edges: 1246</a:t>
            </a:r>
            <a:endParaRPr/>
          </a:p>
          <a:p>
            <a:pPr indent="-334327" lvl="0" marL="457200" rtl="0" algn="l">
              <a:spcBef>
                <a:spcPts val="0"/>
              </a:spcBef>
              <a:spcAft>
                <a:spcPts val="0"/>
              </a:spcAft>
              <a:buSzPct val="100000"/>
              <a:buChar char="●"/>
            </a:pPr>
            <a:r>
              <a:rPr lang="en"/>
              <a:t>A node is a chord and a link is a transition between two chords.</a:t>
            </a:r>
            <a:endParaRPr/>
          </a:p>
          <a:p>
            <a:pPr indent="-334327" lvl="0" marL="457200" rtl="0" algn="l">
              <a:spcBef>
                <a:spcPts val="0"/>
              </a:spcBef>
              <a:spcAft>
                <a:spcPts val="0"/>
              </a:spcAft>
              <a:buSzPct val="100000"/>
              <a:buChar char="●"/>
            </a:pPr>
            <a:r>
              <a:rPr lang="en"/>
              <a:t>The weight represents in how many songs that transition </a:t>
            </a:r>
            <a:r>
              <a:rPr lang="en"/>
              <a:t>occurred</a:t>
            </a:r>
            <a:endParaRPr/>
          </a:p>
          <a:p>
            <a:pPr indent="0" lvl="0" marL="0" rtl="0" algn="l">
              <a:spcBef>
                <a:spcPts val="1200"/>
              </a:spcBef>
              <a:spcAft>
                <a:spcPts val="0"/>
              </a:spcAft>
              <a:buNone/>
            </a:pPr>
            <a:r>
              <a:rPr b="1" lang="en"/>
              <a:t>Hypothesis:</a:t>
            </a:r>
            <a:endParaRPr b="1"/>
          </a:p>
          <a:p>
            <a:pPr indent="0" lvl="0" marL="0" rtl="0" algn="l">
              <a:spcBef>
                <a:spcPts val="1200"/>
              </a:spcBef>
              <a:spcAft>
                <a:spcPts val="1200"/>
              </a:spcAft>
              <a:buNone/>
            </a:pPr>
            <a:r>
              <a:rPr lang="en"/>
              <a:t>All chords were transposed to the major key “C” or its minor relative “Am” and only unique links were considered for each song.</a:t>
            </a:r>
            <a:endParaRPr/>
          </a:p>
        </p:txBody>
      </p:sp>
      <p:pic>
        <p:nvPicPr>
          <p:cNvPr id="90" name="Google Shape;90;p17"/>
          <p:cNvPicPr preferRelativeResize="0"/>
          <p:nvPr/>
        </p:nvPicPr>
        <p:blipFill>
          <a:blip r:embed="rId3">
            <a:alphaModFix/>
          </a:blip>
          <a:stretch>
            <a:fillRect/>
          </a:stretch>
        </p:blipFill>
        <p:spPr>
          <a:xfrm>
            <a:off x="5462725" y="2571750"/>
            <a:ext cx="2544575" cy="1827950"/>
          </a:xfrm>
          <a:prstGeom prst="rect">
            <a:avLst/>
          </a:prstGeom>
          <a:noFill/>
          <a:ln>
            <a:noFill/>
          </a:ln>
        </p:spPr>
      </p:pic>
      <p:pic>
        <p:nvPicPr>
          <p:cNvPr id="91" name="Google Shape;91;p17"/>
          <p:cNvPicPr preferRelativeResize="0"/>
          <p:nvPr/>
        </p:nvPicPr>
        <p:blipFill>
          <a:blip r:embed="rId4">
            <a:alphaModFix/>
          </a:blip>
          <a:stretch>
            <a:fillRect/>
          </a:stretch>
        </p:blipFill>
        <p:spPr>
          <a:xfrm>
            <a:off x="4783233" y="370903"/>
            <a:ext cx="3903557" cy="1827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253550"/>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Filters and </a:t>
            </a:r>
            <a:r>
              <a:rPr b="1" lang="en"/>
              <a:t>Structural Features</a:t>
            </a:r>
            <a:endParaRPr b="1"/>
          </a:p>
        </p:txBody>
      </p:sp>
      <p:sp>
        <p:nvSpPr>
          <p:cNvPr id="97" name="Google Shape;97;p18"/>
          <p:cNvSpPr txBox="1"/>
          <p:nvPr>
            <p:ph idx="1" type="body"/>
          </p:nvPr>
        </p:nvSpPr>
        <p:spPr>
          <a:xfrm>
            <a:off x="311700" y="3394825"/>
            <a:ext cx="8229600" cy="16074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6000"/>
              <a:t>The filters based on the degree returned a subgraph with a density close to  1, this helped to the improvement of graph visualizations in a dual circular layout based on degree. In the network high degree nodes tend to connect with high degree nodes and have heavier weighted links. </a:t>
            </a:r>
            <a:endParaRPr sz="6000"/>
          </a:p>
          <a:p>
            <a:pPr indent="0" lvl="0" marL="0" rtl="0" algn="l">
              <a:spcBef>
                <a:spcPts val="1200"/>
              </a:spcBef>
              <a:spcAft>
                <a:spcPts val="0"/>
              </a:spcAft>
              <a:buNone/>
            </a:pPr>
            <a:r>
              <a:rPr lang="en" sz="6000"/>
              <a:t>We deduced that chords with a high degree are common chords among songs, and in the outer circle rare chords are observed.</a:t>
            </a:r>
            <a:endParaRPr sz="6000"/>
          </a:p>
          <a:p>
            <a:pPr indent="0" lvl="0" marL="0" rtl="0" algn="l">
              <a:spcBef>
                <a:spcPts val="1200"/>
              </a:spcBef>
              <a:spcAft>
                <a:spcPts val="0"/>
              </a:spcAft>
              <a:buNone/>
            </a:pPr>
            <a:r>
              <a:t/>
            </a:r>
            <a:endParaRPr sz="6400"/>
          </a:p>
          <a:p>
            <a:pPr indent="0" lvl="0" marL="0" rtl="0" algn="l">
              <a:spcBef>
                <a:spcPts val="1200"/>
              </a:spcBef>
              <a:spcAft>
                <a:spcPts val="0"/>
              </a:spcAft>
              <a:buNone/>
            </a:pPr>
            <a:r>
              <a:t/>
            </a:r>
            <a:endParaRPr sz="6400"/>
          </a:p>
          <a:p>
            <a:pPr indent="0" lvl="0" marL="0" rtl="0" algn="l">
              <a:spcBef>
                <a:spcPts val="1200"/>
              </a:spcBef>
              <a:spcAft>
                <a:spcPts val="0"/>
              </a:spcAft>
              <a:buNone/>
            </a:pPr>
            <a:r>
              <a:t/>
            </a:r>
            <a:endParaRPr sz="7200"/>
          </a:p>
          <a:p>
            <a:pPr indent="0" lvl="0" marL="457200" rtl="0" algn="just">
              <a:spcBef>
                <a:spcPts val="1200"/>
              </a:spcBef>
              <a:spcAft>
                <a:spcPts val="0"/>
              </a:spcAft>
              <a:buNone/>
            </a:pPr>
            <a:r>
              <a:t/>
            </a:r>
            <a:endParaRPr sz="7200">
              <a:solidFill>
                <a:schemeClr val="dk1"/>
              </a:solidFill>
              <a:latin typeface="Times New Roman"/>
              <a:ea typeface="Times New Roman"/>
              <a:cs typeface="Times New Roman"/>
              <a:sym typeface="Times New Roman"/>
            </a:endParaRPr>
          </a:p>
          <a:p>
            <a:pPr indent="0" lvl="0" marL="457200" rtl="0" algn="just">
              <a:spcBef>
                <a:spcPts val="0"/>
              </a:spcBef>
              <a:spcAft>
                <a:spcPts val="0"/>
              </a:spcAft>
              <a:buNone/>
            </a:pPr>
            <a:r>
              <a:t/>
            </a:r>
            <a:endParaRPr sz="7200">
              <a:solidFill>
                <a:schemeClr val="dk1"/>
              </a:solidFill>
              <a:latin typeface="Times New Roman"/>
              <a:ea typeface="Times New Roman"/>
              <a:cs typeface="Times New Roman"/>
              <a:sym typeface="Times New Roman"/>
            </a:endParaRPr>
          </a:p>
          <a:p>
            <a:pPr indent="0" lvl="0" marL="457200" rtl="0" algn="just">
              <a:spcBef>
                <a:spcPts val="0"/>
              </a:spcBef>
              <a:spcAft>
                <a:spcPts val="0"/>
              </a:spcAft>
              <a:buNone/>
            </a:pPr>
            <a:r>
              <a:t/>
            </a:r>
            <a:endParaRPr sz="7200">
              <a:solidFill>
                <a:schemeClr val="dk1"/>
              </a:solidFill>
              <a:latin typeface="Times New Roman"/>
              <a:ea typeface="Times New Roman"/>
              <a:cs typeface="Times New Roman"/>
              <a:sym typeface="Times New Roman"/>
            </a:endParaRPr>
          </a:p>
          <a:p>
            <a:pPr indent="0" lvl="0" marL="457200" rtl="0" algn="just">
              <a:spcBef>
                <a:spcPts val="0"/>
              </a:spcBef>
              <a:spcAft>
                <a:spcPts val="0"/>
              </a:spcAft>
              <a:buNone/>
            </a:pPr>
            <a:r>
              <a:t/>
            </a:r>
            <a:endParaRPr sz="7200">
              <a:solidFill>
                <a:schemeClr val="dk1"/>
              </a:solidFill>
              <a:latin typeface="Times New Roman"/>
              <a:ea typeface="Times New Roman"/>
              <a:cs typeface="Times New Roman"/>
              <a:sym typeface="Times New Roman"/>
            </a:endParaRPr>
          </a:p>
          <a:p>
            <a:pPr indent="0" lvl="0" marL="457200" rtl="0" algn="just">
              <a:spcBef>
                <a:spcPts val="0"/>
              </a:spcBef>
              <a:spcAft>
                <a:spcPts val="0"/>
              </a:spcAft>
              <a:buNone/>
            </a:pPr>
            <a:r>
              <a:t/>
            </a:r>
            <a:endParaRPr sz="7200">
              <a:solidFill>
                <a:schemeClr val="dk1"/>
              </a:solidFill>
              <a:latin typeface="Times New Roman"/>
              <a:ea typeface="Times New Roman"/>
              <a:cs typeface="Times New Roman"/>
              <a:sym typeface="Times New Roman"/>
            </a:endParaRPr>
          </a:p>
          <a:p>
            <a:pPr indent="0" lvl="0" marL="0" rtl="0" algn="l">
              <a:spcBef>
                <a:spcPts val="0"/>
              </a:spcBef>
              <a:spcAft>
                <a:spcPts val="1200"/>
              </a:spcAft>
              <a:buNone/>
            </a:pPr>
            <a:r>
              <a:t/>
            </a:r>
            <a:endParaRPr sz="7200"/>
          </a:p>
        </p:txBody>
      </p:sp>
      <p:pic>
        <p:nvPicPr>
          <p:cNvPr id="98" name="Google Shape;98;p18"/>
          <p:cNvPicPr preferRelativeResize="0"/>
          <p:nvPr/>
        </p:nvPicPr>
        <p:blipFill>
          <a:blip r:embed="rId3">
            <a:alphaModFix/>
          </a:blip>
          <a:stretch>
            <a:fillRect/>
          </a:stretch>
        </p:blipFill>
        <p:spPr>
          <a:xfrm>
            <a:off x="3295362" y="962325"/>
            <a:ext cx="2458712" cy="2458712"/>
          </a:xfrm>
          <a:prstGeom prst="rect">
            <a:avLst/>
          </a:prstGeom>
          <a:noFill/>
          <a:ln>
            <a:noFill/>
          </a:ln>
        </p:spPr>
      </p:pic>
      <p:pic>
        <p:nvPicPr>
          <p:cNvPr id="99" name="Google Shape;99;p18"/>
          <p:cNvPicPr preferRelativeResize="0"/>
          <p:nvPr/>
        </p:nvPicPr>
        <p:blipFill>
          <a:blip r:embed="rId4">
            <a:alphaModFix/>
          </a:blip>
          <a:stretch>
            <a:fillRect/>
          </a:stretch>
        </p:blipFill>
        <p:spPr>
          <a:xfrm>
            <a:off x="6097600" y="914300"/>
            <a:ext cx="2458725" cy="2458700"/>
          </a:xfrm>
          <a:prstGeom prst="rect">
            <a:avLst/>
          </a:prstGeom>
          <a:noFill/>
          <a:ln>
            <a:noFill/>
          </a:ln>
        </p:spPr>
      </p:pic>
      <p:pic>
        <p:nvPicPr>
          <p:cNvPr id="100" name="Google Shape;100;p18"/>
          <p:cNvPicPr preferRelativeResize="0"/>
          <p:nvPr/>
        </p:nvPicPr>
        <p:blipFill>
          <a:blip r:embed="rId5">
            <a:alphaModFix/>
          </a:blip>
          <a:stretch>
            <a:fillRect/>
          </a:stretch>
        </p:blipFill>
        <p:spPr>
          <a:xfrm>
            <a:off x="732472" y="929213"/>
            <a:ext cx="2285578" cy="2524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idx="1" type="body"/>
          </p:nvPr>
        </p:nvSpPr>
        <p:spPr>
          <a:xfrm>
            <a:off x="227125" y="358625"/>
            <a:ext cx="8659500" cy="4438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graphicFrame>
        <p:nvGraphicFramePr>
          <p:cNvPr id="106" name="Google Shape;106;p19"/>
          <p:cNvGraphicFramePr/>
          <p:nvPr/>
        </p:nvGraphicFramePr>
        <p:xfrm>
          <a:off x="81950" y="234200"/>
          <a:ext cx="3000000" cy="3000000"/>
        </p:xfrm>
        <a:graphic>
          <a:graphicData uri="http://schemas.openxmlformats.org/drawingml/2006/table">
            <a:tbl>
              <a:tblPr>
                <a:noFill/>
                <a:tableStyleId>{D3060C52-39F0-48A1-991F-2124755385E0}</a:tableStyleId>
              </a:tblPr>
              <a:tblGrid>
                <a:gridCol w="4442925"/>
                <a:gridCol w="4442925"/>
              </a:tblGrid>
              <a:tr h="27599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26150">
                <a:tc>
                  <a:txBody>
                    <a:bodyPr/>
                    <a:lstStyle/>
                    <a:p>
                      <a:pPr indent="0" lvl="0" marL="0" rtl="0" algn="l">
                        <a:lnSpc>
                          <a:spcPct val="115000"/>
                        </a:lnSpc>
                        <a:spcBef>
                          <a:spcPts val="0"/>
                        </a:spcBef>
                        <a:spcAft>
                          <a:spcPts val="0"/>
                        </a:spcAft>
                        <a:buNone/>
                      </a:pPr>
                      <a:r>
                        <a:rPr lang="en" sz="1500">
                          <a:solidFill>
                            <a:schemeClr val="dk1"/>
                          </a:solidFill>
                          <a:latin typeface="Roboto"/>
                          <a:ea typeface="Roboto"/>
                          <a:cs typeface="Roboto"/>
                          <a:sym typeface="Roboto"/>
                        </a:rPr>
                        <a:t>Filter based on the degree of nodes to isolate the inner circle of chord progression network. Density of the directed graph is 0.929 and the undirected graph is 1. </a:t>
                      </a:r>
                      <a:endParaRPr sz="1500">
                        <a:solidFill>
                          <a:schemeClr val="dk1"/>
                        </a:solidFill>
                        <a:latin typeface="Roboto"/>
                        <a:ea typeface="Roboto"/>
                        <a:cs typeface="Roboto"/>
                        <a:sym typeface="Roboto"/>
                      </a:endParaRPr>
                    </a:p>
                    <a:p>
                      <a:pPr indent="-323850" lvl="0" marL="457200" rtl="0" algn="l">
                        <a:lnSpc>
                          <a:spcPct val="115000"/>
                        </a:lnSpc>
                        <a:spcBef>
                          <a:spcPts val="1200"/>
                        </a:spcBef>
                        <a:spcAft>
                          <a:spcPts val="0"/>
                        </a:spcAft>
                        <a:buClr>
                          <a:schemeClr val="dk1"/>
                        </a:buClr>
                        <a:buSzPts val="1500"/>
                        <a:buFont typeface="Roboto"/>
                        <a:buChar char="●"/>
                      </a:pPr>
                      <a:r>
                        <a:rPr lang="en" sz="1500">
                          <a:solidFill>
                            <a:schemeClr val="dk1"/>
                          </a:solidFill>
                          <a:latin typeface="Roboto"/>
                          <a:ea typeface="Roboto"/>
                          <a:cs typeface="Roboto"/>
                          <a:sym typeface="Roboto"/>
                        </a:rPr>
                        <a:t>C, G7, F and Am are hubs in the network.</a:t>
                      </a:r>
                      <a:endParaRPr sz="1500">
                        <a:solidFill>
                          <a:schemeClr val="dk1"/>
                        </a:solidFill>
                        <a:latin typeface="Roboto"/>
                        <a:ea typeface="Roboto"/>
                        <a:cs typeface="Roboto"/>
                        <a:sym typeface="Roboto"/>
                      </a:endParaRPr>
                    </a:p>
                    <a:p>
                      <a:pPr indent="-323850" lvl="0" marL="457200" rtl="0" algn="l">
                        <a:lnSpc>
                          <a:spcPct val="115000"/>
                        </a:lnSpc>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The links between C-F-G7-C show one of the most famous chord progressions in music.</a:t>
                      </a:r>
                      <a:endParaRPr sz="1500">
                        <a:solidFill>
                          <a:schemeClr val="dk1"/>
                        </a:solidFill>
                      </a:endParaRPr>
                    </a:p>
                  </a:txBody>
                  <a:tcPr marT="91425" marB="91425" marR="91425" marL="91425"/>
                </a:tc>
                <a:tc>
                  <a:txBody>
                    <a:bodyPr/>
                    <a:lstStyle/>
                    <a:p>
                      <a:pPr indent="0" lvl="0" marL="457200" rtl="0" algn="just">
                        <a:lnSpc>
                          <a:spcPct val="115000"/>
                        </a:lnSpc>
                        <a:spcBef>
                          <a:spcPts val="0"/>
                        </a:spcBef>
                        <a:spcAft>
                          <a:spcPts val="0"/>
                        </a:spcAft>
                        <a:buNone/>
                      </a:pPr>
                      <a:r>
                        <a:rPr lang="en" sz="1500">
                          <a:solidFill>
                            <a:schemeClr val="dk1"/>
                          </a:solidFill>
                        </a:rPr>
                        <a:t>Ego network filter on chord “C”. 51.49% of the nodes are connected to it and 73.43% of edges. Some edges are ones with higher weights. This implies the importance of chord “C” in chord progressions.</a:t>
                      </a:r>
                      <a:endParaRPr sz="1500">
                        <a:solidFill>
                          <a:schemeClr val="dk1"/>
                        </a:solidFill>
                      </a:endParaRPr>
                    </a:p>
                  </a:txBody>
                  <a:tcPr marT="91425" marB="91425" marR="91425" marL="91425"/>
                </a:tc>
              </a:tr>
            </a:tbl>
          </a:graphicData>
        </a:graphic>
      </p:graphicFrame>
      <p:pic>
        <p:nvPicPr>
          <p:cNvPr id="107" name="Google Shape;107;p19"/>
          <p:cNvPicPr preferRelativeResize="0"/>
          <p:nvPr/>
        </p:nvPicPr>
        <p:blipFill>
          <a:blip r:embed="rId3">
            <a:alphaModFix/>
          </a:blip>
          <a:stretch>
            <a:fillRect/>
          </a:stretch>
        </p:blipFill>
        <p:spPr>
          <a:xfrm>
            <a:off x="5217950" y="258624"/>
            <a:ext cx="2752725" cy="2671497"/>
          </a:xfrm>
          <a:prstGeom prst="rect">
            <a:avLst/>
          </a:prstGeom>
          <a:noFill/>
          <a:ln>
            <a:noFill/>
          </a:ln>
        </p:spPr>
      </p:pic>
      <p:pic>
        <p:nvPicPr>
          <p:cNvPr id="108" name="Google Shape;108;p19"/>
          <p:cNvPicPr preferRelativeResize="0"/>
          <p:nvPr/>
        </p:nvPicPr>
        <p:blipFill>
          <a:blip r:embed="rId4">
            <a:alphaModFix/>
          </a:blip>
          <a:stretch>
            <a:fillRect/>
          </a:stretch>
        </p:blipFill>
        <p:spPr>
          <a:xfrm>
            <a:off x="1020263" y="308500"/>
            <a:ext cx="2543175" cy="2571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311700" y="288350"/>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Statistics</a:t>
            </a:r>
            <a:endParaRPr b="1"/>
          </a:p>
        </p:txBody>
      </p:sp>
      <p:sp>
        <p:nvSpPr>
          <p:cNvPr id="114" name="Google Shape;114;p20"/>
          <p:cNvSpPr txBox="1"/>
          <p:nvPr>
            <p:ph idx="1" type="body"/>
          </p:nvPr>
        </p:nvSpPr>
        <p:spPr>
          <a:xfrm>
            <a:off x="311700" y="926200"/>
            <a:ext cx="3868800" cy="3899100"/>
          </a:xfrm>
          <a:prstGeom prst="rect">
            <a:avLst/>
          </a:prstGeom>
        </p:spPr>
        <p:txBody>
          <a:bodyPr anchorCtr="0" anchor="t" bIns="91425" lIns="91425" spcFirstLastPara="1" rIns="91425" wrap="square" tIns="91425">
            <a:normAutofit fontScale="70000" lnSpcReduction="10000"/>
          </a:bodyPr>
          <a:lstStyle/>
          <a:p>
            <a:pPr indent="-341947" lvl="0" marL="457200" rtl="0" algn="l">
              <a:spcBef>
                <a:spcPts val="0"/>
              </a:spcBef>
              <a:spcAft>
                <a:spcPts val="0"/>
              </a:spcAft>
              <a:buSzPct val="100000"/>
              <a:buChar char="●"/>
            </a:pPr>
            <a:r>
              <a:rPr lang="en" sz="2550"/>
              <a:t>This is a scale free network.</a:t>
            </a:r>
            <a:endParaRPr sz="2550"/>
          </a:p>
          <a:p>
            <a:pPr indent="-341947" lvl="0" marL="457200" rtl="0" algn="l">
              <a:spcBef>
                <a:spcPts val="0"/>
              </a:spcBef>
              <a:spcAft>
                <a:spcPts val="0"/>
              </a:spcAft>
              <a:buSzPct val="100000"/>
              <a:buChar char="●"/>
            </a:pPr>
            <a:r>
              <a:rPr lang="en" sz="2550"/>
              <a:t>T</a:t>
            </a:r>
            <a:r>
              <a:rPr lang="en" sz="2550">
                <a:solidFill>
                  <a:schemeClr val="dk1"/>
                </a:solidFill>
              </a:rPr>
              <a:t>he density is 0.045</a:t>
            </a:r>
            <a:r>
              <a:rPr lang="en" sz="2550"/>
              <a:t> and </a:t>
            </a:r>
            <a:r>
              <a:rPr lang="en" sz="2550">
                <a:solidFill>
                  <a:schemeClr val="dk1"/>
                </a:solidFill>
              </a:rPr>
              <a:t>the clustering is 0.486.</a:t>
            </a:r>
            <a:r>
              <a:rPr lang="en" sz="2550"/>
              <a:t> While only </a:t>
            </a:r>
            <a:r>
              <a:rPr lang="en" sz="2550">
                <a:solidFill>
                  <a:schemeClr val="dk1"/>
                </a:solidFill>
              </a:rPr>
              <a:t>4.5% of possible connections appear on average for each node 48.6%  of neighbors are connected between them.</a:t>
            </a:r>
            <a:endParaRPr sz="2550">
              <a:solidFill>
                <a:schemeClr val="dk1"/>
              </a:solidFill>
            </a:endParaRPr>
          </a:p>
          <a:p>
            <a:pPr indent="-341947" lvl="0" marL="457200" rtl="0" algn="l">
              <a:spcBef>
                <a:spcPts val="0"/>
              </a:spcBef>
              <a:spcAft>
                <a:spcPts val="0"/>
              </a:spcAft>
              <a:buSzPct val="100000"/>
              <a:buChar char="●"/>
            </a:pPr>
            <a:r>
              <a:rPr lang="en" sz="2550"/>
              <a:t>The average path length is 2.686 and the diameter is 6</a:t>
            </a:r>
            <a:endParaRPr sz="2550"/>
          </a:p>
          <a:p>
            <a:pPr indent="-341947" lvl="0" marL="457200" rtl="0" algn="l">
              <a:spcBef>
                <a:spcPts val="0"/>
              </a:spcBef>
              <a:spcAft>
                <a:spcPts val="0"/>
              </a:spcAft>
              <a:buSzPct val="100000"/>
              <a:buChar char="●"/>
            </a:pPr>
            <a:r>
              <a:rPr lang="en" sz="2550"/>
              <a:t>The average degree is 7.46 with min=2 and max=130</a:t>
            </a:r>
            <a:endParaRPr sz="2550"/>
          </a:p>
          <a:p>
            <a:pPr indent="0" lvl="0" marL="0" rtl="0" algn="l">
              <a:spcBef>
                <a:spcPts val="1200"/>
              </a:spcBef>
              <a:spcAft>
                <a:spcPts val="1200"/>
              </a:spcAft>
              <a:buNone/>
            </a:pPr>
            <a:r>
              <a:t/>
            </a:r>
            <a:endParaRPr/>
          </a:p>
        </p:txBody>
      </p:sp>
      <p:pic>
        <p:nvPicPr>
          <p:cNvPr id="115" name="Google Shape;115;p20"/>
          <p:cNvPicPr preferRelativeResize="0"/>
          <p:nvPr/>
        </p:nvPicPr>
        <p:blipFill>
          <a:blip r:embed="rId3">
            <a:alphaModFix/>
          </a:blip>
          <a:stretch>
            <a:fillRect/>
          </a:stretch>
        </p:blipFill>
        <p:spPr>
          <a:xfrm>
            <a:off x="4180500" y="1177025"/>
            <a:ext cx="4770525" cy="2657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21"/>
          <p:cNvPicPr preferRelativeResize="0"/>
          <p:nvPr/>
        </p:nvPicPr>
        <p:blipFill>
          <a:blip r:embed="rId3">
            <a:alphaModFix/>
          </a:blip>
          <a:stretch>
            <a:fillRect/>
          </a:stretch>
        </p:blipFill>
        <p:spPr>
          <a:xfrm>
            <a:off x="603850" y="352175"/>
            <a:ext cx="2300776" cy="2296700"/>
          </a:xfrm>
          <a:prstGeom prst="rect">
            <a:avLst/>
          </a:prstGeom>
          <a:noFill/>
          <a:ln>
            <a:noFill/>
          </a:ln>
        </p:spPr>
      </p:pic>
      <p:pic>
        <p:nvPicPr>
          <p:cNvPr id="121" name="Google Shape;121;p21"/>
          <p:cNvPicPr preferRelativeResize="0"/>
          <p:nvPr/>
        </p:nvPicPr>
        <p:blipFill>
          <a:blip r:embed="rId4">
            <a:alphaModFix/>
          </a:blip>
          <a:stretch>
            <a:fillRect/>
          </a:stretch>
        </p:blipFill>
        <p:spPr>
          <a:xfrm>
            <a:off x="3370175" y="350100"/>
            <a:ext cx="2300775" cy="2300775"/>
          </a:xfrm>
          <a:prstGeom prst="rect">
            <a:avLst/>
          </a:prstGeom>
          <a:noFill/>
          <a:ln>
            <a:noFill/>
          </a:ln>
        </p:spPr>
      </p:pic>
      <p:pic>
        <p:nvPicPr>
          <p:cNvPr id="122" name="Google Shape;122;p21"/>
          <p:cNvPicPr preferRelativeResize="0"/>
          <p:nvPr/>
        </p:nvPicPr>
        <p:blipFill>
          <a:blip r:embed="rId5">
            <a:alphaModFix/>
          </a:blip>
          <a:stretch>
            <a:fillRect/>
          </a:stretch>
        </p:blipFill>
        <p:spPr>
          <a:xfrm>
            <a:off x="6136500" y="350100"/>
            <a:ext cx="2300775" cy="2300775"/>
          </a:xfrm>
          <a:prstGeom prst="rect">
            <a:avLst/>
          </a:prstGeom>
          <a:noFill/>
          <a:ln>
            <a:noFill/>
          </a:ln>
        </p:spPr>
      </p:pic>
      <p:graphicFrame>
        <p:nvGraphicFramePr>
          <p:cNvPr id="123" name="Google Shape;123;p21"/>
          <p:cNvGraphicFramePr/>
          <p:nvPr/>
        </p:nvGraphicFramePr>
        <p:xfrm>
          <a:off x="545388" y="2851025"/>
          <a:ext cx="3000000" cy="3000000"/>
        </p:xfrm>
        <a:graphic>
          <a:graphicData uri="http://schemas.openxmlformats.org/drawingml/2006/table">
            <a:tbl>
              <a:tblPr>
                <a:noFill/>
                <a:tableStyleId>{D3060C52-39F0-48A1-991F-2124755385E0}</a:tableStyleId>
              </a:tblPr>
              <a:tblGrid>
                <a:gridCol w="1578375"/>
                <a:gridCol w="1578375"/>
                <a:gridCol w="1578375"/>
                <a:gridCol w="1578375"/>
                <a:gridCol w="1578375"/>
              </a:tblGrid>
              <a:tr h="470725">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Graph</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E101A"/>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E101A"/>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N and L</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E101A"/>
                      </a:solidFill>
                      <a:prstDash val="solid"/>
                      <a:round/>
                      <a:headEnd len="sm" w="sm" type="none"/>
                      <a:tailEnd len="sm" w="sm" type="none"/>
                    </a:lnL>
                    <a:lnR cap="flat" cmpd="sng" w="12700">
                      <a:solidFill>
                        <a:srgbClr val="0E101A"/>
                      </a:solidFill>
                      <a:prstDash val="solid"/>
                      <a:round/>
                      <a:headEnd len="sm" w="sm" type="none"/>
                      <a:tailEnd len="sm" w="sm" type="none"/>
                    </a:lnR>
                    <a:lnT cap="flat" cmpd="sng" w="12700">
                      <a:solidFill>
                        <a:srgbClr val="0E101A"/>
                      </a:solidFill>
                      <a:prstDash val="solid"/>
                      <a:round/>
                      <a:headEnd len="sm" w="sm" type="none"/>
                      <a:tailEnd len="sm" w="sm" type="none"/>
                    </a:lnT>
                    <a:lnB cap="flat" cmpd="sng" w="12700">
                      <a:solidFill>
                        <a:srgbClr val="0E101A"/>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Density</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E101A"/>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Avg. Clustering Coefficient</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Avg. Degree</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10725">
                <a:tc>
                  <a:txBody>
                    <a:bodyPr/>
                    <a:lstStyle/>
                    <a:p>
                      <a:pPr indent="0" lvl="0" marL="0" rtl="0" algn="l">
                        <a:spcBef>
                          <a:spcPts val="0"/>
                        </a:spcBef>
                        <a:spcAft>
                          <a:spcPts val="0"/>
                        </a:spcAft>
                        <a:buNone/>
                      </a:pPr>
                      <a:r>
                        <a:rPr lang="en">
                          <a:solidFill>
                            <a:schemeClr val="dk1"/>
                          </a:solidFill>
                        </a:rPr>
                        <a:t>Ray Charles</a:t>
                      </a:r>
                      <a:endParaRPr>
                        <a:solidFill>
                          <a:schemeClr val="dk1"/>
                        </a:solidFill>
                      </a:endParaRPr>
                    </a:p>
                  </a:txBody>
                  <a:tcPr marT="91425" marB="91425" marR="91425" marL="91425">
                    <a:lnL cap="flat" cmpd="sng" w="9525">
                      <a:solidFill>
                        <a:srgbClr val="0E101A"/>
                      </a:solidFill>
                      <a:prstDash val="solid"/>
                      <a:round/>
                      <a:headEnd len="sm" w="sm" type="none"/>
                      <a:tailEnd len="sm" w="sm" type="none"/>
                    </a:lnL>
                    <a:lnR cap="flat" cmpd="sng" w="12700">
                      <a:solidFill>
                        <a:srgbClr val="0E101A"/>
                      </a:solidFill>
                      <a:prstDash val="solid"/>
                      <a:round/>
                      <a:headEnd len="sm" w="sm" type="none"/>
                      <a:tailEnd len="sm" w="sm" type="none"/>
                    </a:lnR>
                    <a:lnT cap="flat" cmpd="sng" w="12700">
                      <a:solidFill>
                        <a:srgbClr val="0E101A"/>
                      </a:solidFill>
                      <a:prstDash val="solid"/>
                      <a:round/>
                      <a:headEnd len="sm" w="sm" type="none"/>
                      <a:tailEnd len="sm" w="sm" type="none"/>
                    </a:lnT>
                    <a:lnB cap="flat" cmpd="sng" w="9525">
                      <a:solidFill>
                        <a:srgbClr val="0E101A"/>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N= 167, E= 1246</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E101A"/>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E101A"/>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0.0449</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0.486</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7.461</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51200">
                <a:tc>
                  <a:txBody>
                    <a:bodyPr/>
                    <a:lstStyle/>
                    <a:p>
                      <a:pPr indent="0" lvl="0" marL="0" rtl="0" algn="l">
                        <a:spcBef>
                          <a:spcPts val="0"/>
                        </a:spcBef>
                        <a:spcAft>
                          <a:spcPts val="0"/>
                        </a:spcAft>
                        <a:buNone/>
                      </a:pPr>
                      <a:r>
                        <a:rPr lang="en">
                          <a:solidFill>
                            <a:schemeClr val="dk1"/>
                          </a:solidFill>
                        </a:rPr>
                        <a:t>Random</a:t>
                      </a:r>
                      <a:endParaRPr>
                        <a:solidFill>
                          <a:schemeClr val="dk1"/>
                        </a:solidFill>
                      </a:endParaRPr>
                    </a:p>
                  </a:txBody>
                  <a:tcPr marT="91425" marB="91425" marR="91425" marL="91425">
                    <a:lnL cap="flat" cmpd="sng" w="9525">
                      <a:solidFill>
                        <a:srgbClr val="0E101A"/>
                      </a:solidFill>
                      <a:prstDash val="solid"/>
                      <a:round/>
                      <a:headEnd len="sm" w="sm" type="none"/>
                      <a:tailEnd len="sm" w="sm" type="none"/>
                    </a:lnL>
                    <a:lnR cap="flat" cmpd="sng" w="12700">
                      <a:solidFill>
                        <a:srgbClr val="0E101A"/>
                      </a:solidFill>
                      <a:prstDash val="solid"/>
                      <a:round/>
                      <a:headEnd len="sm" w="sm" type="none"/>
                      <a:tailEnd len="sm" w="sm" type="none"/>
                    </a:lnR>
                    <a:lnT cap="flat" cmpd="sng" w="9525">
                      <a:solidFill>
                        <a:srgbClr val="0E101A"/>
                      </a:solidFill>
                      <a:prstDash val="solid"/>
                      <a:round/>
                      <a:headEnd len="sm" w="sm" type="none"/>
                      <a:tailEnd len="sm" w="sm" type="none"/>
                    </a:lnT>
                    <a:lnB cap="flat" cmpd="sng" w="9525">
                      <a:solidFill>
                        <a:srgbClr val="0E101A"/>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N= 167, E= 1246</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E101A"/>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0.0898</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0.0904</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14.9221</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82300">
                <a:tc>
                  <a:txBody>
                    <a:bodyPr/>
                    <a:lstStyle/>
                    <a:p>
                      <a:pPr indent="0" lvl="0" marL="0" rtl="0" algn="l">
                        <a:spcBef>
                          <a:spcPts val="0"/>
                        </a:spcBef>
                        <a:spcAft>
                          <a:spcPts val="0"/>
                        </a:spcAft>
                        <a:buNone/>
                      </a:pPr>
                      <a:r>
                        <a:rPr lang="en">
                          <a:solidFill>
                            <a:schemeClr val="dk1"/>
                          </a:solidFill>
                        </a:rPr>
                        <a:t>Albert </a:t>
                      </a:r>
                      <a:r>
                        <a:rPr lang="en">
                          <a:solidFill>
                            <a:schemeClr val="dk1"/>
                          </a:solidFill>
                        </a:rPr>
                        <a:t>Barabasi</a:t>
                      </a:r>
                      <a:r>
                        <a:rPr lang="en">
                          <a:solidFill>
                            <a:schemeClr val="dk1"/>
                          </a:solidFill>
                        </a:rPr>
                        <a:t> Model</a:t>
                      </a:r>
                      <a:endParaRPr>
                        <a:solidFill>
                          <a:schemeClr val="dk1"/>
                        </a:solidFill>
                      </a:endParaRPr>
                    </a:p>
                  </a:txBody>
                  <a:tcPr marT="91425" marB="91425" marR="91425" marL="91425">
                    <a:lnL cap="flat" cmpd="sng" w="9525">
                      <a:solidFill>
                        <a:srgbClr val="0E101A"/>
                      </a:solidFill>
                      <a:prstDash val="solid"/>
                      <a:round/>
                      <a:headEnd len="sm" w="sm" type="none"/>
                      <a:tailEnd len="sm" w="sm" type="none"/>
                    </a:lnL>
                    <a:lnR cap="flat" cmpd="sng" w="12700">
                      <a:solidFill>
                        <a:srgbClr val="0E101A"/>
                      </a:solidFill>
                      <a:prstDash val="solid"/>
                      <a:round/>
                      <a:headEnd len="sm" w="sm" type="none"/>
                      <a:tailEnd len="sm" w="sm" type="none"/>
                    </a:lnR>
                    <a:lnT cap="flat" cmpd="sng" w="9525">
                      <a:solidFill>
                        <a:srgbClr val="0E101A"/>
                      </a:solidFill>
                      <a:prstDash val="solid"/>
                      <a:round/>
                      <a:headEnd len="sm" w="sm" type="none"/>
                      <a:tailEnd len="sm" w="sm" type="none"/>
                    </a:lnT>
                    <a:lnB cap="flat" cmpd="sng" w="9525">
                      <a:solidFill>
                        <a:srgbClr val="0E101A"/>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N-167, E=330</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E101A"/>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0.02380</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0.0508</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3.9520</a:t>
                      </a:r>
                      <a:endParaRPr sz="1200">
                        <a:solidFill>
                          <a:schemeClr val="dk1"/>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